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8" r:id="rId4"/>
    <p:sldId id="270" r:id="rId5"/>
    <p:sldId id="271" r:id="rId6"/>
    <p:sldId id="259" r:id="rId7"/>
    <p:sldId id="260" r:id="rId8"/>
    <p:sldId id="262" r:id="rId9"/>
    <p:sldId id="266" r:id="rId10"/>
    <p:sldId id="272" r:id="rId11"/>
    <p:sldId id="273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EAE73-C035-4D9E-B337-40184AFF0B78}" type="datetimeFigureOut">
              <a:rPr lang="ru-RU" smtClean="0"/>
              <a:t>14.07.2022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8D270-9DC0-4E90-93E7-C4091BD41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9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8D270-9DC0-4E90-93E7-C4091BD41E8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8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35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31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297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4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10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2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08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72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375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66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A83AB-C996-4B3F-8B15-9EDEB571EE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9416" y="675673"/>
            <a:ext cx="90616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Итоги работы общеобразовательных учреждений за </a:t>
            </a: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полугодие 2021-2022 учебного года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883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157604"/>
              </p:ext>
            </p:extLst>
          </p:nvPr>
        </p:nvGraphicFramePr>
        <p:xfrm>
          <a:off x="460469" y="205945"/>
          <a:ext cx="11014838" cy="598186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829182"/>
                <a:gridCol w="1231292"/>
                <a:gridCol w="1231292"/>
                <a:gridCol w="1231292"/>
                <a:gridCol w="1231292"/>
                <a:gridCol w="1130244"/>
                <a:gridCol w="1130244"/>
              </a:tblGrid>
              <a:tr h="571171">
                <a:tc gridSpan="7">
                  <a:txBody>
                    <a:bodyPr/>
                    <a:lstStyle/>
                    <a:p>
                      <a:pPr algn="ctr" rtl="0" fontAlgn="t"/>
                      <a:r>
                        <a:rPr lang="ru-RU" sz="18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 итоговых показателей в УО администрации Артемовского городского </a:t>
                      </a:r>
                      <a:r>
                        <a:rPr lang="ru-RU" sz="18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округа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</a:tr>
              <a:tr h="591606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полугодие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полугодие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2021/2022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>
                    <a:noFill/>
                  </a:tcPr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на "5"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5.72%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3.18%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3.54%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3.07%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на "4" и "5"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26.35%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27.18%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26.71%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27.28%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28.33%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42.32%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30.37%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30.26%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30.35%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!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обученности (успеваемость)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98.57%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99.47%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98.88%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98.43%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97.85%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с одной "4"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1.62%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4.49%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1.82%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с одной "3"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7.74%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7.87%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8.57%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7.88%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!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2039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неуспевающих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1.43%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0.53%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1.12%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1.57%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3962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не освоивших стандарт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10.99%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2.46%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15.58%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12.69%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18.32%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!!!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3962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Результативность выполнения контрольных работ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73.82%</a:t>
                      </a:r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79.74%</a:t>
                      </a:r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73.19%</a:t>
                      </a:r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71.79%</a:t>
                      </a:r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70.96%</a:t>
                      </a:r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591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преподавание которых осуществляется на высоком уровне (по результатам контрольных работ)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60.19%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79.1%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54.75%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53.7%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48.01%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591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преподавание которых осуществляется на низком уровне (по результатам контрольных работ)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7.44%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1.46%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9.83%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8.2%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12.94%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!!!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591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преподавание которых осуществляется на низком уровне (по оценочным показателям)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7888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в преподавании которых наблюдается несоответствие между результатами контрольных работ и оценочными показателями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12.56%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9.23%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19.09%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15.89%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23.68%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!!!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 rot="2232119">
            <a:off x="11008405" y="1540815"/>
            <a:ext cx="128006" cy="23761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2232119" flipH="1" flipV="1">
            <a:off x="10789833" y="1352726"/>
            <a:ext cx="102320" cy="21381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2232119">
            <a:off x="10761171" y="1772989"/>
            <a:ext cx="128006" cy="23761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2232119" flipH="1" flipV="1">
            <a:off x="10913106" y="1995412"/>
            <a:ext cx="102320" cy="21381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2232119" flipH="1" flipV="1">
            <a:off x="10931582" y="2206702"/>
            <a:ext cx="102320" cy="21381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2232119">
            <a:off x="10762874" y="2399537"/>
            <a:ext cx="128006" cy="23761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2232119">
            <a:off x="10776990" y="2911343"/>
            <a:ext cx="128006" cy="23761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Стрелка вверх 14"/>
          <p:cNvSpPr/>
          <p:nvPr/>
        </p:nvSpPr>
        <p:spPr>
          <a:xfrm rot="2232119">
            <a:off x="10638357" y="5625710"/>
            <a:ext cx="128006" cy="23761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6" name="Стрелка вверх 15"/>
          <p:cNvSpPr/>
          <p:nvPr/>
        </p:nvSpPr>
        <p:spPr>
          <a:xfrm rot="2232119" flipH="1" flipV="1">
            <a:off x="10774014" y="3314469"/>
            <a:ext cx="102320" cy="21381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 rot="2232119" flipH="1" flipV="1">
            <a:off x="10789832" y="3805007"/>
            <a:ext cx="102320" cy="21381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rot="2232119">
            <a:off x="10776990" y="4384611"/>
            <a:ext cx="128006" cy="23761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Стрелка вверх 19"/>
          <p:cNvSpPr/>
          <p:nvPr/>
        </p:nvSpPr>
        <p:spPr>
          <a:xfrm rot="2232119" flipH="1" flipV="1">
            <a:off x="10728939" y="4947987"/>
            <a:ext cx="103127" cy="28437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2232119">
            <a:off x="10839314" y="2616614"/>
            <a:ext cx="128006" cy="23761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12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375543"/>
              </p:ext>
            </p:extLst>
          </p:nvPr>
        </p:nvGraphicFramePr>
        <p:xfrm>
          <a:off x="368645" y="749494"/>
          <a:ext cx="11384651" cy="5606856"/>
        </p:xfrm>
        <a:graphic>
          <a:graphicData uri="http://schemas.openxmlformats.org/drawingml/2006/table">
            <a:tbl>
              <a:tblPr/>
              <a:tblGrid>
                <a:gridCol w="1515723"/>
                <a:gridCol w="823784"/>
                <a:gridCol w="906162"/>
                <a:gridCol w="517547"/>
                <a:gridCol w="658099"/>
                <a:gridCol w="658099"/>
                <a:gridCol w="658099"/>
                <a:gridCol w="498491"/>
                <a:gridCol w="864973"/>
                <a:gridCol w="555219"/>
                <a:gridCol w="754597"/>
                <a:gridCol w="561601"/>
                <a:gridCol w="658099"/>
                <a:gridCol w="658099"/>
                <a:gridCol w="658099"/>
                <a:gridCol w="437960"/>
              </a:tblGrid>
              <a:tr h="1001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освоения ОП (место)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проблемных компонентов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учащихся с проблемами в обучении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учащихся, не освоивших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учителей, имеющих от 5 и выше проблемных компонентов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учителей, имеющих от 10 и выше проблемных компонентов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эффективности управленческой деятельности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редн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показ.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9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2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21,72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20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19,38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16,96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27,59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Академический лицей ВГУЭС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27,62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35,71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31,82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18,77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44,44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6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27,03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1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20,83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14,65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43,59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31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20,26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28,35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18,06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41,38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20,69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4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20,83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24,95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44,44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29,63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18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22,44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22,86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7,09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53,85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33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28,99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44,44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29,63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16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46,88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10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23,68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29,52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39,47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17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20,94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35,49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28,78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МБОУСОШ № 5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39,78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35,71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21,43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7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27,68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25,52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11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44,62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19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29,92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15,62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53,49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ООШ № 8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22,73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41,67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32,29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36,36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27,27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22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31,45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39,12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58,06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41,94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7502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35</a:t>
                      </a:r>
                    </a:p>
                  </a:txBody>
                  <a:tcPr marL="6289" marR="6289" marT="62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32,58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48,04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40,53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63,64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51,52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22,8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6289" marR="6289" marT="62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77795" y="108805"/>
            <a:ext cx="11467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Итоговая таблица распределения мест в УО администрации Артемовского городского округа </a:t>
            </a:r>
          </a:p>
          <a:p>
            <a:pPr algn="ctr"/>
            <a:r>
              <a:rPr lang="ru-RU" dirty="0" smtClean="0"/>
              <a:t>за 1 полугодие 2021/2022 </a:t>
            </a:r>
            <a:r>
              <a:rPr lang="ru-RU" dirty="0" err="1" smtClean="0"/>
              <a:t>уч.год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071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29" t="22944" r="67710" b="23460"/>
          <a:stretch/>
        </p:blipFill>
        <p:spPr>
          <a:xfrm>
            <a:off x="186261" y="656608"/>
            <a:ext cx="11843065" cy="5620623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80519" y="212580"/>
            <a:ext cx="871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ИТОГОВАЯ ТАБЛИЦА РАСПРЕДЕЛЕНИЯ МЕСТ ОБЩЕОБРАЗОВАТЕЛЬНЫХ УЧРЕЖДЕНИЙ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8245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742707"/>
              </p:ext>
            </p:extLst>
          </p:nvPr>
        </p:nvGraphicFramePr>
        <p:xfrm>
          <a:off x="263612" y="353631"/>
          <a:ext cx="11541210" cy="60841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733053"/>
                <a:gridCol w="2808157"/>
              </a:tblGrid>
              <a:tr h="608336"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u-RU" sz="22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 итоговых показателей в УО администрации Артемовского городского округа </a:t>
                      </a:r>
                      <a:endParaRPr lang="ru-RU" sz="22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t"/>
                      <a:r>
                        <a:rPr lang="ru-RU" sz="22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22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 2021/2022 </a:t>
                      </a:r>
                      <a:r>
                        <a:rPr lang="ru-RU" sz="2200" b="1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endParaRPr lang="ru-RU" sz="2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44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полугодие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на "5"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3.07%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на "4" и "5"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27.28%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30.35%</a:t>
                      </a:r>
                      <a:endParaRPr lang="ru-RU" sz="18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обученности (успеваемость)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97.85%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с одной "4"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1.54%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с одной "3"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7.88%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1900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неуспевающих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2.15%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3693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не освоивших стандарт образования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18.32%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36932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Результативность выполнения контрольных работ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70.96%</a:t>
                      </a:r>
                      <a:r>
                        <a:rPr lang="ru-RU" sz="18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8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5513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преподавание которых осуществляется на высоком уровне (по результатам контрольных работ)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48.01%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5513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преподавание которых осуществляется на низком уровне (по результатам контрольных работ)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12.94%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5513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преподавание которых осуществляется на низком уровне (по оценочным показателям)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0.02%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73518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предметов, в преподавании которых наблюдается несоответствие между результатами контрольных работ и оценочными показателями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23.68%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486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2712334"/>
              </p:ext>
            </p:extLst>
          </p:nvPr>
        </p:nvGraphicFramePr>
        <p:xfrm>
          <a:off x="649937" y="353631"/>
          <a:ext cx="10710041" cy="44063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925285"/>
                <a:gridCol w="1548713"/>
                <a:gridCol w="1598141"/>
                <a:gridCol w="1491048"/>
                <a:gridCol w="1606379"/>
                <a:gridCol w="1540475"/>
              </a:tblGrid>
              <a:tr h="1336914">
                <a:tc gridSpan="6">
                  <a:txBody>
                    <a:bodyPr/>
                    <a:lstStyle/>
                    <a:p>
                      <a:pPr algn="ctr" rtl="0" fontAlgn="t"/>
                      <a:r>
                        <a:rPr lang="ru-RU" sz="22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 итоговых показателей в УО </a:t>
                      </a:r>
                      <a:endParaRPr lang="ru-RU" sz="22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t"/>
                      <a:r>
                        <a:rPr lang="ru-RU" sz="22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администрации </a:t>
                      </a:r>
                      <a:r>
                        <a:rPr lang="ru-RU" sz="22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Артемовского городского округа </a:t>
                      </a:r>
                      <a:endParaRPr lang="ru-RU" sz="2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3653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2019/2020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полугодие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2020/2021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полугодие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2021/2022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уч.год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/>
                </a:tc>
              </a:tr>
              <a:tr h="47006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на "5"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1.98%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5.72%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3.18%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3.54%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3.07%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47006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на "4" и "5"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26.35%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36.6%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27.18%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26.71%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27.28%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  <a:tr h="47006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28.33%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42.32%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30.37%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30.26%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30.35%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4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59180"/>
            <a:ext cx="11114903" cy="48337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Ранжирование школ по показателю КО (качество обучения) в УО администрации Артемовского городского округа  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1 полугодие 2021/2022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012125"/>
              </p:ext>
            </p:extLst>
          </p:nvPr>
        </p:nvGraphicFramePr>
        <p:xfrm>
          <a:off x="1210961" y="642552"/>
          <a:ext cx="10392033" cy="58735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92227"/>
                <a:gridCol w="5788732"/>
                <a:gridCol w="1863972"/>
                <a:gridCol w="2047102"/>
              </a:tblGrid>
              <a:tr h="21684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9632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Академический лицей филиала ФГБОУ ВО «ВГУЭС» в г. Артеме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36.19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47.99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27.87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ООШ № 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34.72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22.32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39.28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23.66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34.32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24.61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52.35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39.12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39.95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25.44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33.33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36.82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19.72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30.96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МБОУСОШ № 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18.82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16843"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30,58%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 anchor="ctr"/>
                </a:tc>
              </a:tr>
              <a:tr h="244356"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30,58% и выше - оптимальный уровень </a:t>
                      </a:r>
                      <a:r>
                        <a:rPr lang="ru-RU" sz="14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44" marR="8844" marT="884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13.01.2022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37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31183"/>
            <a:ext cx="2743200" cy="365125"/>
          </a:xfrm>
        </p:spPr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1418" t="38061" r="57604" b="16887"/>
          <a:stretch/>
        </p:blipFill>
        <p:spPr>
          <a:xfrm>
            <a:off x="838200" y="478927"/>
            <a:ext cx="11295820" cy="462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06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7990"/>
            <a:ext cx="9838038" cy="54927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Ранжирование школ по показателю СО (степени обученности) УО администрации Артемовского городского округа  за 1 полугодие 2021/2022 </a:t>
            </a:r>
            <a:r>
              <a:rPr lang="ru-RU" sz="2000" b="1" dirty="0" err="1" smtClean="0">
                <a:solidFill>
                  <a:srgbClr val="002060"/>
                </a:solidFill>
              </a:rPr>
              <a:t>уч.год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395207"/>
              </p:ext>
            </p:extLst>
          </p:nvPr>
        </p:nvGraphicFramePr>
        <p:xfrm>
          <a:off x="1367482" y="667265"/>
          <a:ext cx="9003956" cy="61580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22074"/>
                <a:gridCol w="5982247"/>
                <a:gridCol w="780395"/>
                <a:gridCol w="1319240"/>
              </a:tblGrid>
              <a:tr h="174621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>
                          <a:effectLst/>
                        </a:rPr>
                        <a:t>№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ОО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Место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38962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Академический лицей филиала ФГБОУ ВО «ВГУЭС» в г. Артеме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98.1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Гимназия № 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97.99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Гимназия № 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99.59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ООШ № 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92.71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СОШ № 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99.36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СОШ № 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97.03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97.58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97.9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98.52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18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94.01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98.68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98.69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98.82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98.42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98.14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31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99.22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СОШ № 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100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35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92.64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СОШ № 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97.59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98.37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21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 СОШ № 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99.44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22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МБОУ СОШ № 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100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23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МБОУСОШ № 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99.46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199411"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Среднее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97,82%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 anchor="ctr"/>
                </a:tc>
              </a:tr>
              <a:tr h="338969">
                <a:tc gridSpan="4">
                  <a:txBody>
                    <a:bodyPr/>
                    <a:lstStyle/>
                    <a:p>
                      <a:pPr algn="l" rtl="0" fontAlgn="t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97,82% и выше - оптимальный уровень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●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(показатели соответствуют или превышают средний показатель по УО администрации Артемовского городского округа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44" marR="8844" marT="884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13.01.2022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9524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87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Ранжирование школ по наличию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-предметов, освоенных на высоком уровне (результативность контрольных работ 70% и более) в УО администрации Артемовского городского округа за 1 полугодие 2021/2022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125988"/>
              </p:ext>
            </p:extLst>
          </p:nvPr>
        </p:nvGraphicFramePr>
        <p:xfrm>
          <a:off x="1396750" y="963828"/>
          <a:ext cx="8686362" cy="6027721"/>
        </p:xfrm>
        <a:graphic>
          <a:graphicData uri="http://schemas.openxmlformats.org/drawingml/2006/table">
            <a:tbl>
              <a:tblPr/>
              <a:tblGrid>
                <a:gridCol w="434319"/>
                <a:gridCol w="4191169"/>
                <a:gridCol w="803489"/>
                <a:gridCol w="803489"/>
                <a:gridCol w="912067"/>
                <a:gridCol w="1541829"/>
              </a:tblGrid>
              <a:tr h="60453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№</a:t>
                      </a:r>
                    </a:p>
                  </a:txBody>
                  <a:tcPr marL="7914" marR="7914" marT="791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ОО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 классо-предметов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выс. уровне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Место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2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Академический лицей филиала ФГБОУ ВО «ВГУЭС» в г. Артеме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73.91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Гимназия № 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64.04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Гимназия № 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72.97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ООШ № 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42.11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44.93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56.14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55.17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26.67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62.5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19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50.79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23.53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20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78.95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22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33.33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74.36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0"/>
                    </a:solidFill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31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33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57.81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35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49.17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46.43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38.81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 СОШ № 9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8.24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МБОУСОШ № 5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47.83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Среднее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47,91%</a:t>
                      </a: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46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663">
                <a:tc gridSpan="6"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Количество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классо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-предметов, освоенных на высоком уровне, составляет - 653 (47,91%)</a:t>
                      </a:r>
                    </a:p>
                  </a:txBody>
                  <a:tcPr marL="7914" marR="7914" marT="791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46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14" marR="7914" marT="79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326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341" y="109753"/>
            <a:ext cx="10515600" cy="70579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Проблемные предметы в выполнении контрольных работ (показатель освоения ниже 60%)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за 1 полугодие 2021/2022 </a:t>
            </a:r>
            <a:r>
              <a:rPr lang="ru-RU" sz="1600" b="1" dirty="0" err="1" smtClean="0">
                <a:solidFill>
                  <a:srgbClr val="002060"/>
                </a:solidFill>
              </a:rPr>
              <a:t>уч.год</a:t>
            </a:r>
            <a:r>
              <a:rPr lang="ru-RU" sz="1600" b="1" dirty="0" smtClean="0">
                <a:solidFill>
                  <a:srgbClr val="002060"/>
                </a:solidFill>
              </a:rPr>
              <a:t> по УО администрации Артемовского городского округа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949904"/>
              </p:ext>
            </p:extLst>
          </p:nvPr>
        </p:nvGraphicFramePr>
        <p:xfrm>
          <a:off x="214184" y="708453"/>
          <a:ext cx="11467070" cy="6076863"/>
        </p:xfrm>
        <a:graphic>
          <a:graphicData uri="http://schemas.openxmlformats.org/drawingml/2006/table">
            <a:tbl>
              <a:tblPr/>
              <a:tblGrid>
                <a:gridCol w="321363"/>
                <a:gridCol w="1614529"/>
                <a:gridCol w="1202724"/>
                <a:gridCol w="1318054"/>
                <a:gridCol w="882887"/>
                <a:gridCol w="877566"/>
                <a:gridCol w="877566"/>
                <a:gridCol w="877566"/>
                <a:gridCol w="862117"/>
                <a:gridCol w="1347595"/>
                <a:gridCol w="329514"/>
                <a:gridCol w="955589"/>
              </a:tblGrid>
              <a:tr h="12405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5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1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Геом. 58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5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2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090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ООШ № 8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рял 54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рял 57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рял 51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Геом. 53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рял 51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Хим. 52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19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Рус.яз.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родной (русский) язык 55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10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Рус.яз. 58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Рус.яз. 58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Англ.яз.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Англ.яз. 49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Хим. 55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Алг. 49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Хим. 54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58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11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55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58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Физ. 50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Физ. 45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Физ. 51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Алг. 58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Физ. 56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Физ. 56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Физ. 56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Физ. 52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Физ. 55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Информатика 57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Информатика 51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Физ. 57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 Физ. 48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Физ. 55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Информатика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16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59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Окр. мир 58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58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53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19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17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57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Лит.чтение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54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57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мир 55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русский язык 57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Англ.яз. 56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Англ.яз. 50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Англ.яз. 58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Англ.яз. 58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Англ.яз. 53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Англ.яз. 55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56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Матем. 55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59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Рус.яз. 59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Рус.яз. 55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49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48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59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Алг. 52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Алг. 49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50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54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59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Алг. 54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9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18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Рус.яз. 56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57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Алг. 52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Геом. 57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54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79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19</a:t>
                      </a:r>
                    </a:p>
                  </a:txBody>
                  <a:tcPr marL="6573" marR="6573" marT="65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57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56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Матем. 55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Алг. 53</a:t>
                      </a:r>
                      <a:b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Геом. 47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Биол. 59</a:t>
                      </a:r>
                    </a:p>
                  </a:txBody>
                  <a:tcPr marL="6573" marR="6573" marT="657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3932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13.01.2022</a:t>
            </a:r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12341" y="-30293"/>
            <a:ext cx="10515600" cy="705794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Проблемные предметы в выполнении контрольных работ (показатель освоения ниже 60%) 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за 1 полугодие 2021/2022 </a:t>
            </a:r>
            <a:r>
              <a:rPr lang="ru-RU" sz="1600" b="1" dirty="0" err="1" smtClean="0">
                <a:solidFill>
                  <a:srgbClr val="002060"/>
                </a:solidFill>
              </a:rPr>
              <a:t>уч.год</a:t>
            </a:r>
            <a:r>
              <a:rPr lang="ru-RU" sz="1600" b="1" dirty="0" smtClean="0">
                <a:solidFill>
                  <a:srgbClr val="002060"/>
                </a:solidFill>
              </a:rPr>
              <a:t> по УО администрации Артемовского городского округа</a:t>
            </a:r>
            <a:endParaRPr lang="ru-RU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381806"/>
              </p:ext>
            </p:extLst>
          </p:nvPr>
        </p:nvGraphicFramePr>
        <p:xfrm>
          <a:off x="238898" y="551931"/>
          <a:ext cx="11747157" cy="62420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5225"/>
                <a:gridCol w="1474663"/>
                <a:gridCol w="280719"/>
                <a:gridCol w="1012292"/>
                <a:gridCol w="1097358"/>
                <a:gridCol w="1105865"/>
                <a:gridCol w="1233464"/>
                <a:gridCol w="978266"/>
                <a:gridCol w="1182425"/>
                <a:gridCol w="1122879"/>
                <a:gridCol w="1016261"/>
                <a:gridCol w="897740"/>
              </a:tblGrid>
              <a:tr h="131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</a:tr>
              <a:tr h="131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Физ. 53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131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</a:tr>
              <a:tr h="99525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57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Рус.яз. 50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56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54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49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Алг. 59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52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50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Биол. 56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Физ. 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Алг. 59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57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50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Биол. 57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Лит-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55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58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Физ. 52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Хим. 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53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Биол. 53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55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Физ. 57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Хим. 43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Хим. 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131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</a:tr>
              <a:tr h="262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Геогр. 57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Геогр. 59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Геогр. 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262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Матем. 56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Биол.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Физ. 53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Биол. 55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Физ. 54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99525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35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58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Рус.яз. 52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Англ.яз. 59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Англ.яз. 55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Ист. 55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Ист. 52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Матем. 59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Матем. 56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49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Алг. 53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Англ.яз. 59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Англ.яз. 55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Геом. 59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Геом.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Общ. 57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Общ. 51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Англ.яз. 50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Геом.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Геом. 50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Лит-ра 54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58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Общ. 58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Право 58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Англ.яз. 57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Общ. 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131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Лит-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Рус.яз</a:t>
                      </a:r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39347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52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Матем. 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44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Матем. 47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Общ. 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57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Общ. 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39347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Лит-ра 59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Биол. 58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Рус.яз. 58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Рус.яз. 56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Биол.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Рус.яз. 56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Хим. 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Матем. ЭК 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  <a:tr h="13115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>
                    <a:solidFill>
                      <a:srgbClr val="92D050"/>
                    </a:solidFill>
                  </a:tcPr>
                </a:tc>
              </a:tr>
              <a:tr h="262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МБОУСОШ № 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48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история 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Алг. 57</a:t>
                      </a:r>
                      <a:b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Англ.яз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59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" marR="7715" marT="771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595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2208</Words>
  <Application>Microsoft Office PowerPoint</Application>
  <PresentationFormat>Широкоэкранный</PresentationFormat>
  <Paragraphs>1187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Ранжирование школ по показателю КО (качество обучения) в УО администрации Артемовского городского округа   за 1 полугодие 2021/2022 уч.год</vt:lpstr>
      <vt:lpstr>Презентация PowerPoint</vt:lpstr>
      <vt:lpstr>Ранжирование школ по показателю СО (степени обученности) УО администрации Артемовского городского округа  за 1 полугодие 2021/2022 уч.год</vt:lpstr>
      <vt:lpstr>Ранжирование школ по наличию классо-предметов, освоенных на высоком уровне (результативность контрольных работ 70% и более) в УО администрации Артемовского городского округа за 1 полугодие 2021/2022 уч.год</vt:lpstr>
      <vt:lpstr>Проблемные предметы в выполнении контрольных работ (показатель освоения ниже 60%)  за 1 полугодие 2021/2022 уч.год по УО администрации Артемовского городского округа</vt:lpstr>
      <vt:lpstr>Проблемные предметы в выполнении контрольных работ (показатель освоения ниже 60%)  за 1 полугодие 2021/2022 уч.год по УО администрации Артемовского городского округа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Лукьянова Ольга Дмитриевна</dc:creator>
  <cp:lastModifiedBy>Лукьянова Ольга Дмитриевна</cp:lastModifiedBy>
  <cp:revision>16</cp:revision>
  <dcterms:created xsi:type="dcterms:W3CDTF">2022-01-12T02:06:22Z</dcterms:created>
  <dcterms:modified xsi:type="dcterms:W3CDTF">2022-07-14T04:45:03Z</dcterms:modified>
</cp:coreProperties>
</file>